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1pPr>
    <a:lvl2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2pPr>
    <a:lvl3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3pPr>
    <a:lvl4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4pPr>
    <a:lvl5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5pPr>
    <a:lvl6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6pPr>
    <a:lvl7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7pPr>
    <a:lvl8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8pPr>
    <a:lvl9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DIN Condensed Bold"/>
        <a:ea typeface="DIN Condensed Bold"/>
        <a:cs typeface="DIN Condensed Bold"/>
        <a:sym typeface="DIN Condensed Bold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1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CCE0F1"/>
          </a:solidFill>
        </a:fill>
      </a:tcStyle>
    </a:wholeTbl>
    <a:band2H>
      <a:tcTxStyle/>
      <a:tcStyle>
        <a:tcBdr/>
        <a:fill>
          <a:solidFill>
            <a:srgbClr val="E7F0F8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381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381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D9E8D1"/>
          </a:solidFill>
        </a:fill>
      </a:tcStyle>
    </a:wholeTbl>
    <a:band2H>
      <a:tcTxStyle/>
      <a:tcStyle>
        <a:tcBdr/>
        <a:fill>
          <a:solidFill>
            <a:srgbClr val="EDF4E9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381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381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EACBD1"/>
          </a:solidFill>
        </a:fill>
      </a:tcStyle>
    </a:wholeTbl>
    <a:band2H>
      <a:tcTxStyle/>
      <a:tcStyle>
        <a:tcBdr/>
        <a:fill>
          <a:solidFill>
            <a:srgbClr val="F5E7E9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381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381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838787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222222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381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381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838787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solidFill>
            <a:srgbClr val="838787">
              <a:alpha val="20000"/>
            </a:srgbClr>
          </a:solidFill>
        </a:fill>
      </a:tcStyle>
    </a:firstCol>
    <a:la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50800" cap="flat">
              <a:solidFill>
                <a:srgbClr val="838787"/>
              </a:solidFill>
              <a:prstDash val="solid"/>
              <a:round/>
            </a:ln>
          </a:top>
          <a:bottom>
            <a:ln w="127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DIN Condensed Bold"/>
          <a:ea typeface="DIN Condensed Bold"/>
          <a:cs typeface="DIN Condensed Bold"/>
        </a:font>
        <a:srgbClr val="838787"/>
      </a:tcTxStyle>
      <a:tcStyle>
        <a:tcBdr>
          <a:left>
            <a:ln w="12700" cap="flat">
              <a:solidFill>
                <a:srgbClr val="838787"/>
              </a:solidFill>
              <a:prstDash val="solid"/>
              <a:round/>
            </a:ln>
          </a:left>
          <a:right>
            <a:ln w="12700" cap="flat">
              <a:solidFill>
                <a:srgbClr val="838787"/>
              </a:solidFill>
              <a:prstDash val="solid"/>
              <a:round/>
            </a:ln>
          </a:right>
          <a:top>
            <a:ln w="12700" cap="flat">
              <a:solidFill>
                <a:srgbClr val="838787"/>
              </a:solidFill>
              <a:prstDash val="solid"/>
              <a:round/>
            </a:ln>
          </a:top>
          <a:bottom>
            <a:ln w="25400" cap="flat">
              <a:solidFill>
                <a:srgbClr val="838787"/>
              </a:solidFill>
              <a:prstDash val="solid"/>
              <a:round/>
            </a:ln>
          </a:bottom>
          <a:insideH>
            <a:ln w="12700" cap="flat">
              <a:solidFill>
                <a:srgbClr val="838787"/>
              </a:solidFill>
              <a:prstDash val="solid"/>
              <a:round/>
            </a:ln>
          </a:insideH>
          <a:insideV>
            <a:ln w="12700" cap="flat">
              <a:solidFill>
                <a:srgbClr val="838787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403" y="504"/>
      </p:cViewPr>
      <p:guideLst>
        <p:guide orient="horz" pos="3072"/>
        <p:guide pos="41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2"/>
          <p:cNvSpPr>
            <a:spLocks noGrp="1"/>
          </p:cNvSpPr>
          <p:nvPr>
            <p:ph type="pic" idx="21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406400" y="6140894"/>
            <a:ext cx="12192000" cy="264"/>
          </a:xfrm>
          <a:prstGeom prst="rect">
            <a:avLst/>
          </a:prstGeom>
          <a:ln w="38100">
            <a:solidFill>
              <a:srgbClr val="A6AAA9"/>
            </a:solidFill>
          </a:ln>
        </p:spPr>
        <p:txBody>
          <a:bodyPr anchor="ctr"/>
          <a:lstStyle>
            <a:lvl1pPr marL="444500" indent="-444500">
              <a:lnSpc>
                <a:spcPct val="100000"/>
              </a:lnSpc>
              <a:spcBef>
                <a:spcPts val="2800"/>
              </a:spcBef>
              <a:buClr>
                <a:srgbClr val="39A3D5"/>
              </a:buClr>
              <a:buSzPct val="104999"/>
              <a:buFont typeface="Avenir Next Regular"/>
              <a:buChar char="‣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889000" indent="-444500">
              <a:lnSpc>
                <a:spcPct val="100000"/>
              </a:lnSpc>
              <a:spcBef>
                <a:spcPts val="2800"/>
              </a:spcBef>
              <a:buClr>
                <a:srgbClr val="39A3D5"/>
              </a:buClr>
              <a:buSzPct val="104999"/>
              <a:buFont typeface="Avenir Next Regular"/>
              <a:buChar char="‣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333500" indent="-444500">
              <a:lnSpc>
                <a:spcPct val="100000"/>
              </a:lnSpc>
              <a:spcBef>
                <a:spcPts val="2800"/>
              </a:spcBef>
              <a:buClr>
                <a:srgbClr val="39A3D5"/>
              </a:buClr>
              <a:buSzPct val="104999"/>
              <a:buFont typeface="Avenir Next Regular"/>
              <a:buChar char="‣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778000" indent="-444500">
              <a:lnSpc>
                <a:spcPct val="100000"/>
              </a:lnSpc>
              <a:spcBef>
                <a:spcPts val="2800"/>
              </a:spcBef>
              <a:buClr>
                <a:srgbClr val="39A3D5"/>
              </a:buClr>
              <a:buSzPct val="104999"/>
              <a:buFont typeface="Avenir Next Regular"/>
              <a:buChar char="‣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222500" indent="-444500">
              <a:lnSpc>
                <a:spcPct val="100000"/>
              </a:lnSpc>
              <a:spcBef>
                <a:spcPts val="2800"/>
              </a:spcBef>
              <a:buClr>
                <a:srgbClr val="39A3D5"/>
              </a:buClr>
              <a:buSzPct val="104999"/>
              <a:buFont typeface="Avenir Next Regular"/>
              <a:buChar char="‣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24" name="Shape 25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51"/>
          <p:cNvSpPr/>
          <p:nvPr/>
        </p:nvSpPr>
        <p:spPr>
          <a:xfrm flipV="1">
            <a:off x="5892800" y="6141011"/>
            <a:ext cx="6705600" cy="146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50" name="Shape 52"/>
          <p:cNvSpPr>
            <a:spLocks noGrp="1"/>
          </p:cNvSpPr>
          <p:nvPr>
            <p:ph type="pic" idx="21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제목 텍스트"/>
          <p:cNvSpPr txBox="1">
            <a:spLocks noGrp="1"/>
          </p:cNvSpPr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2"/>
          <p:cNvSpPr/>
          <p:nvPr/>
        </p:nvSpPr>
        <p:spPr>
          <a:xfrm flipV="1">
            <a:off x="406400" y="993160"/>
            <a:ext cx="12192000" cy="264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93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406400" y="444498"/>
            <a:ext cx="11176000" cy="46990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  <a:lvl2pPr marL="7582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2pPr>
            <a:lvl3pPr marL="12027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3pPr>
            <a:lvl4pPr marL="16472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4pPr>
            <a:lvl5pPr marL="20917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Shape 92"/>
          <p:cNvSpPr>
            <a:spLocks noGrp="1"/>
          </p:cNvSpPr>
          <p:nvPr>
            <p:ph type="pic" sz="half" idx="21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5" name="제목 텍스트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96" name="Shape 94"/>
          <p:cNvSpPr>
            <a:spLocks noGrp="1"/>
          </p:cNvSpPr>
          <p:nvPr>
            <p:ph type="body" sz="half" idx="22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 anchor="t"/>
          <a:lstStyle/>
          <a:p>
            <a:pPr marL="444500" indent="-444500">
              <a:lnSpc>
                <a:spcPct val="100000"/>
              </a:lnSpc>
              <a:spcBef>
                <a:spcPts val="28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9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2"/>
          <p:cNvSpPr/>
          <p:nvPr/>
        </p:nvSpPr>
        <p:spPr>
          <a:xfrm flipV="1">
            <a:off x="406400" y="993160"/>
            <a:ext cx="12192000" cy="264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105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406400" y="444498"/>
            <a:ext cx="11176000" cy="46990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  <a:lvl2pPr marL="7582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2pPr>
            <a:lvl3pPr marL="12027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3pPr>
            <a:lvl4pPr marL="16472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4pPr>
            <a:lvl5pPr marL="2091764" indent="-313764" defTabSz="457200">
              <a:spcBef>
                <a:spcPts val="0"/>
              </a:spcBef>
              <a:buSzPct val="104999"/>
              <a:buChar char="‣"/>
              <a:defRPr sz="2400" spc="120">
                <a:solidFill>
                  <a:srgbClr val="838787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06" name="Shape 103"/>
          <p:cNvSpPr>
            <a:spLocks noGrp="1"/>
          </p:cNvSpPr>
          <p:nvPr>
            <p:ph type="body" idx="2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</p:spPr>
        <p:txBody>
          <a:bodyPr anchor="t"/>
          <a:lstStyle/>
          <a:p>
            <a:pPr marL="444500" indent="-444500">
              <a:lnSpc>
                <a:spcPct val="100000"/>
              </a:lnSpc>
              <a:spcBef>
                <a:spcPts val="28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10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1"/>
          <p:cNvSpPr>
            <a:spLocks noGrp="1"/>
          </p:cNvSpPr>
          <p:nvPr>
            <p:ph type="pic" sz="half" idx="21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hape 112"/>
          <p:cNvSpPr>
            <a:spLocks noGrp="1"/>
          </p:cNvSpPr>
          <p:nvPr>
            <p:ph type="pic" sz="half" idx="22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6" name="Shape 113"/>
          <p:cNvSpPr>
            <a:spLocks noGrp="1"/>
          </p:cNvSpPr>
          <p:nvPr>
            <p:ph type="pic" idx="23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2"/>
          <p:cNvSpPr/>
          <p:nvPr/>
        </p:nvSpPr>
        <p:spPr>
          <a:xfrm flipV="1">
            <a:off x="406400" y="993160"/>
            <a:ext cx="12192000" cy="264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125" name="Shape 121"/>
          <p:cNvSpPr/>
          <p:nvPr/>
        </p:nvSpPr>
        <p:spPr>
          <a:xfrm>
            <a:off x="469900" y="2362200"/>
            <a:ext cx="12065001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889000" y="2908300"/>
            <a:ext cx="11226800" cy="2923538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1pPr>
            <a:lvl2pPr marL="16734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2pPr>
            <a:lvl3pPr marL="21179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3pPr>
            <a:lvl4pPr marL="25624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4pPr>
            <a:lvl5pPr marL="30069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27" name="Shape 123"/>
          <p:cNvSpPr>
            <a:spLocks noGrp="1"/>
          </p:cNvSpPr>
          <p:nvPr>
            <p:ph type="body" sz="quarter" idx="21"/>
          </p:nvPr>
        </p:nvSpPr>
        <p:spPr>
          <a:xfrm>
            <a:off x="406400" y="7789333"/>
            <a:ext cx="12192000" cy="863605"/>
          </a:xfrm>
          <a:prstGeom prst="rect">
            <a:avLst/>
          </a:prstGeom>
        </p:spPr>
        <p:txBody>
          <a:bodyPr anchor="t"/>
          <a:lstStyle/>
          <a:p>
            <a:pPr algn="r">
              <a:spcBef>
                <a:spcPts val="0"/>
              </a:spcBef>
              <a:defRPr sz="6000" cap="none">
                <a:solidFill>
                  <a:srgbClr val="838787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endParaRPr/>
          </a:p>
        </p:txBody>
      </p:sp>
      <p:sp>
        <p:nvSpPr>
          <p:cNvPr id="128" name="Shape 124"/>
          <p:cNvSpPr>
            <a:spLocks noGrp="1"/>
          </p:cNvSpPr>
          <p:nvPr>
            <p:ph type="body" sz="quarter" idx="22"/>
          </p:nvPr>
        </p:nvSpPr>
        <p:spPr>
          <a:xfrm>
            <a:off x="406400" y="444498"/>
            <a:ext cx="11176000" cy="469902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0"/>
              </a:spcBef>
              <a:defRPr sz="2400" spc="100"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12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인용 대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5892800" y="2641600"/>
            <a:ext cx="6705600" cy="2923538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1pPr>
            <a:lvl2pPr marL="16734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2pPr>
            <a:lvl3pPr marL="21179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3pPr>
            <a:lvl4pPr marL="25624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4pPr>
            <a:lvl5pPr marL="3006911" indent="-1228911">
              <a:spcBef>
                <a:spcPts val="0"/>
              </a:spcBef>
              <a:buSzPct val="104999"/>
              <a:buChar char="‣"/>
              <a:defRPr sz="9400">
                <a:solidFill>
                  <a:srgbClr val="FFFFFF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7" name="Shape 133"/>
          <p:cNvSpPr>
            <a:spLocks noGrp="1"/>
          </p:cNvSpPr>
          <p:nvPr>
            <p:ph type="pic" idx="21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8" name="Shape 134"/>
          <p:cNvSpPr>
            <a:spLocks noGrp="1"/>
          </p:cNvSpPr>
          <p:nvPr>
            <p:ph type="body" sz="quarter" idx="22"/>
          </p:nvPr>
        </p:nvSpPr>
        <p:spPr>
          <a:xfrm>
            <a:off x="5892800" y="7789333"/>
            <a:ext cx="6705600" cy="863605"/>
          </a:xfrm>
          <a:prstGeom prst="rect">
            <a:avLst/>
          </a:prstGeom>
        </p:spPr>
        <p:txBody>
          <a:bodyPr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6000" cap="none">
                <a:solidFill>
                  <a:srgbClr val="232323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endParaRPr/>
          </a:p>
        </p:txBody>
      </p:sp>
      <p:sp>
        <p:nvSpPr>
          <p:cNvPr id="13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2"/>
          <p:cNvSpPr>
            <a:spLocks noGrp="1"/>
          </p:cNvSpPr>
          <p:nvPr>
            <p:ph type="pic" idx="21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페이지 대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/>
          <p:cNvSpPr/>
          <p:nvPr/>
        </p:nvSpPr>
        <p:spPr>
          <a:xfrm flipV="1">
            <a:off x="406400" y="6140894"/>
            <a:ext cx="12192000" cy="264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838787"/>
                </a:solidFill>
              </a:defRPr>
            </a:pPr>
            <a:endParaRPr/>
          </a:p>
        </p:txBody>
      </p:sp>
      <p:sp>
        <p:nvSpPr>
          <p:cNvPr id="3" name="제목 텍스트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제목 텍스트</a:t>
            </a:r>
          </a:p>
        </p:txBody>
      </p:sp>
      <p:sp>
        <p:nvSpPr>
          <p:cNvPr id="4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2194441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solidFill>
                  <a:srgbClr val="838787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1pPr>
      <a:lvl2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2pPr>
      <a:lvl3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3pPr>
      <a:lvl4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4pPr>
      <a:lvl5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5pPr>
      <a:lvl6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6pPr>
      <a:lvl7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7pPr>
      <a:lvl8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8pPr>
      <a:lvl9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0" b="0" i="0" u="none" strike="noStrike" cap="all" spc="0" baseline="0">
          <a:solidFill>
            <a:schemeClr val="accent1"/>
          </a:solidFill>
          <a:uFillTx/>
          <a:latin typeface="DIN Condensed Bold"/>
          <a:ea typeface="DIN Condensed Bold"/>
          <a:cs typeface="DIN Condensed Bold"/>
          <a:sym typeface="DIN Condensed Bold"/>
        </a:defRPr>
      </a:lvl9pPr>
    </p:titleStyle>
    <p:bodyStyle>
      <a:lvl1pPr marL="0" marR="0" indent="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1pPr>
      <a:lvl2pPr marL="0" marR="0" indent="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2pPr>
      <a:lvl3pPr marL="0" marR="0" indent="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3pPr>
      <a:lvl4pPr marL="0" marR="0" indent="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4pPr>
      <a:lvl5pPr marL="0" marR="0" indent="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5pPr>
      <a:lvl6pPr marL="2928470" marR="0" indent="-70597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Pct val="104999"/>
        <a:buFontTx/>
        <a:buChar char="‣"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6pPr>
      <a:lvl7pPr marL="3372970" marR="0" indent="-70597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Pct val="104999"/>
        <a:buFontTx/>
        <a:buChar char="‣"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7pPr>
      <a:lvl8pPr marL="3817470" marR="0" indent="-70597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Pct val="104999"/>
        <a:buFontTx/>
        <a:buChar char="‣"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8pPr>
      <a:lvl9pPr marL="4261970" marR="0" indent="-705970" algn="l" defTabSz="584200" rtl="0" latinLnBrk="0">
        <a:lnSpc>
          <a:spcPct val="80000"/>
        </a:lnSpc>
        <a:spcBef>
          <a:spcPts val="2300"/>
        </a:spcBef>
        <a:spcAft>
          <a:spcPts val="0"/>
        </a:spcAft>
        <a:buClrTx/>
        <a:buSzPct val="104999"/>
        <a:buFontTx/>
        <a:buChar char="‣"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9pPr>
    </p:bodyStyle>
    <p:otherStyle>
      <a:lvl1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0" algn="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hky00@hanmail.ne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scarletkim6343/" TargetMode="External"/><Relationship Id="rId2" Type="http://schemas.openxmlformats.org/officeDocument/2006/relationships/hyperlink" Target="https://www.instagram.com/scarletkim_band_official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인간의 얼굴, 의류, 사람, 선글라스이(가) 표시된 사진&#10;&#10;자동 생성된 설명">
            <a:extLst>
              <a:ext uri="{FF2B5EF4-FFF2-40B4-BE49-F238E27FC236}">
                <a16:creationId xmlns:a16="http://schemas.microsoft.com/office/drawing/2014/main" id="{E248BE10-C62C-63F5-399A-C8E8F9187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r="9274"/>
          <a:stretch/>
        </p:blipFill>
        <p:spPr>
          <a:xfrm>
            <a:off x="20" y="10"/>
            <a:ext cx="13004780" cy="9753590"/>
          </a:xfrm>
          <a:prstGeom prst="rect">
            <a:avLst/>
          </a:prstGeom>
          <a:noFill/>
        </p:spPr>
      </p:pic>
      <p:sp>
        <p:nvSpPr>
          <p:cNvPr id="181" name="Text Placeholder 4">
            <a:extLst>
              <a:ext uri="{FF2B5EF4-FFF2-40B4-BE49-F238E27FC236}">
                <a16:creationId xmlns:a16="http://schemas.microsoft.com/office/drawing/2014/main" id="{27C18F1B-CA29-66B1-5D04-896F14358B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6400" y="527050"/>
            <a:ext cx="7576457" cy="2638696"/>
          </a:xfrm>
        </p:spPr>
        <p:txBody>
          <a:bodyPr anchor="t">
            <a:normAutofit/>
          </a:bodyPr>
          <a:lstStyle/>
          <a:p>
            <a:r>
              <a:rPr lang="en-US" altLang="ko-KR" sz="5800" b="1" dirty="0" err="1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Scarletkim</a:t>
            </a:r>
            <a:r>
              <a:rPr lang="en-US" altLang="ko-KR" sz="58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>
              <a:lnSpc>
                <a:spcPct val="50000"/>
              </a:lnSpc>
              <a:spcBef>
                <a:spcPts val="2400"/>
              </a:spcBef>
            </a:pPr>
            <a:r>
              <a:rPr lang="en-US" altLang="ko-KR" sz="5800" b="1" dirty="0">
                <a:solidFill>
                  <a:srgbClr val="0C788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Band</a:t>
            </a:r>
          </a:p>
          <a:p>
            <a:pPr>
              <a:lnSpc>
                <a:spcPct val="50000"/>
              </a:lnSpc>
              <a:spcBef>
                <a:spcPts val="2400"/>
              </a:spcBef>
            </a:pPr>
            <a:r>
              <a:rPr lang="en-US" altLang="ko-KR" spc="-300" dirty="0">
                <a:solidFill>
                  <a:schemeClr val="bg1">
                    <a:lumMod val="50000"/>
                    <a:lumOff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Profile</a:t>
            </a:r>
            <a:endParaRPr 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D35197-5614-4E77-EE8C-5B4397B3F9C0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4000" dirty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밴드소개</a:t>
            </a:r>
            <a:endParaRPr kumimoji="0" lang="ko-KR" altLang="en-US" sz="4000" b="0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HY견고딕" panose="02030600000101010101" pitchFamily="18" charset="-127"/>
              <a:ea typeface="HY견고딕" panose="02030600000101010101" pitchFamily="18" charset="-127"/>
              <a:sym typeface="DIN Condensed Bold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A0970F2C-AAB3-FC02-0B12-E57A85DEA7D6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343F925-6FA9-7EFF-94B7-BFA4DD4E5DBD}"/>
              </a:ext>
            </a:extLst>
          </p:cNvPr>
          <p:cNvSpPr txBox="1"/>
          <p:nvPr/>
        </p:nvSpPr>
        <p:spPr>
          <a:xfrm>
            <a:off x="692150" y="1619557"/>
            <a:ext cx="6356350" cy="75815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3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다양한 음악을 그 들만의 언어로 표현하는 </a:t>
            </a:r>
            <a:r>
              <a:rPr kumimoji="0" lang="en-US" altLang="ko-KR" sz="3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‘</a:t>
            </a:r>
            <a:r>
              <a:rPr kumimoji="0" lang="ko-KR" altLang="en-US" sz="3600" b="0" i="0" u="none" strike="noStrike" cap="none" spc="0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스칼렛킴</a:t>
            </a:r>
            <a:r>
              <a:rPr kumimoji="0" lang="ko-KR" altLang="en-US" sz="3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 밴드</a:t>
            </a:r>
            <a:r>
              <a:rPr kumimoji="0" lang="en-US" altLang="ko-KR" sz="3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’</a:t>
            </a: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ko-KR" sz="3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ko-KR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6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</a:t>
            </a:r>
            <a:r>
              <a:rPr lang="en-US" altLang="ko-KR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는 </a:t>
            </a:r>
            <a:endParaRPr lang="en-US" altLang="ko-KR" sz="3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다양한 장르를 소화하며 </a:t>
            </a:r>
            <a:endParaRPr lang="en-US" altLang="ko-KR" sz="3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재치 있는 언어로 </a:t>
            </a:r>
            <a:endParaRPr lang="en-US" altLang="ko-KR" sz="3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때로는 기쁘게 때로는 슬프게 대중에게 다가가는 음악적인 소통을 하고 있다</a:t>
            </a:r>
            <a:r>
              <a:rPr lang="en-US" altLang="ko-KR" sz="3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kumimoji="0" lang="en-US" altLang="ko-KR" sz="3600" b="0" i="0" u="none" strike="noStrike" cap="none" spc="0" normalizeH="0" baseline="0" dirty="0">
              <a:ln>
                <a:noFill/>
              </a:ln>
              <a:solidFill>
                <a:srgbClr val="222222"/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</p:txBody>
      </p:sp>
      <p:pic>
        <p:nvPicPr>
          <p:cNvPr id="11" name="그림 10" descr="텍스트, 폰트, 원, 로고이(가) 표시된 사진&#10;&#10;자동 생성된 설명">
            <a:extLst>
              <a:ext uri="{FF2B5EF4-FFF2-40B4-BE49-F238E27FC236}">
                <a16:creationId xmlns:a16="http://schemas.microsoft.com/office/drawing/2014/main" id="{87B91642-03ED-E4C8-8F9A-0D7313C53F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" r="-1"/>
          <a:stretch/>
        </p:blipFill>
        <p:spPr>
          <a:xfrm>
            <a:off x="5734050" y="1777576"/>
            <a:ext cx="6578600" cy="6566324"/>
          </a:xfrm>
          <a:prstGeom prst="flowChartConnector">
            <a:avLst/>
          </a:prstGeom>
        </p:spPr>
      </p:pic>
      <p:sp>
        <p:nvSpPr>
          <p:cNvPr id="12" name="Shape 168">
            <a:extLst>
              <a:ext uri="{FF2B5EF4-FFF2-40B4-BE49-F238E27FC236}">
                <a16:creationId xmlns:a16="http://schemas.microsoft.com/office/drawing/2014/main" id="{B8E72FA2-306E-BA9C-DC82-59960A1B4638}"/>
              </a:ext>
            </a:extLst>
          </p:cNvPr>
          <p:cNvSpPr txBox="1"/>
          <p:nvPr/>
        </p:nvSpPr>
        <p:spPr>
          <a:xfrm>
            <a:off x="1816100" y="8864291"/>
            <a:ext cx="10464800" cy="494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r">
              <a:spcBef>
                <a:spcPts val="0"/>
              </a:spcBef>
              <a:defRPr sz="2200">
                <a:solidFill>
                  <a:srgbClr val="A6AAA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</a:rPr>
              <a:t>E-Mail : </a:t>
            </a:r>
            <a:r>
              <a:rPr sz="2400" b="1" u="sng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0000FF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chky00@hanmail.net</a:t>
            </a:r>
          </a:p>
        </p:txBody>
      </p:sp>
    </p:spTree>
    <p:extLst>
      <p:ext uri="{BB962C8B-B14F-4D97-AF65-F5344CB8AC3E}">
        <p14:creationId xmlns:p14="http://schemas.microsoft.com/office/powerpoint/2010/main" val="65979461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93B8-929F-2A3D-E226-F59BE22E2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C1D524-FB4F-24E4-EBB9-52534D9BD671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4000" dirty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멤버소개</a:t>
            </a:r>
            <a:endParaRPr kumimoji="0" lang="ko-KR" altLang="en-US" sz="4000" b="0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HY견고딕" panose="02030600000101010101" pitchFamily="18" charset="-127"/>
              <a:ea typeface="HY견고딕" panose="02030600000101010101" pitchFamily="18" charset="-127"/>
              <a:sym typeface="DIN Condensed Bold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A2726D90-CE44-BE65-EF35-5E5549DF55A5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14325B-B469-27A9-9B43-E8C034DC2D9F}"/>
              </a:ext>
            </a:extLst>
          </p:cNvPr>
          <p:cNvSpPr txBox="1"/>
          <p:nvPr/>
        </p:nvSpPr>
        <p:spPr>
          <a:xfrm>
            <a:off x="4422551" y="1619557"/>
            <a:ext cx="8096250" cy="42945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장르를 가리지 않는 </a:t>
            </a:r>
            <a:r>
              <a:rPr kumimoji="0" lang="ko-KR" altLang="en-US" sz="2600" b="0" i="0" u="none" strike="noStrike" cap="none" spc="0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올라운더</a:t>
            </a: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 플레이로 </a:t>
            </a:r>
            <a:endParaRPr kumimoji="0" lang="en-US" altLang="ko-KR" sz="2600" b="0" i="0" u="none" strike="noStrike" cap="none" spc="0" normalizeH="0" baseline="0" dirty="0">
              <a:ln>
                <a:noFill/>
              </a:ln>
              <a:solidFill>
                <a:srgbClr val="222222"/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밴드의 확실한 존재를 보여주는 보컬 </a:t>
            </a:r>
            <a:r>
              <a:rPr kumimoji="0" lang="ko-KR" altLang="en-US" sz="2600" b="1" i="0" u="none" strike="noStrike" cap="none" spc="0" normalizeH="0" baseline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스칼렛킴</a:t>
            </a:r>
            <a:endParaRPr kumimoji="0" lang="ko-KR" altLang="en-US" sz="26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레이지본</a:t>
            </a:r>
            <a:r>
              <a:rPr kumimoji="0" lang="en-US" altLang="ko-KR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, </a:t>
            </a:r>
            <a:r>
              <a:rPr kumimoji="0" lang="ko-KR" altLang="en-US" sz="2600" b="0" i="0" u="none" strike="noStrike" cap="none" spc="0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갈릭스의</a:t>
            </a: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 베이스 플레이어로 </a:t>
            </a:r>
            <a:r>
              <a:rPr kumimoji="0" lang="ko-KR" altLang="en-US" sz="2600" b="0" i="0" u="none" strike="noStrike" cap="none" spc="0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인디씬에서</a:t>
            </a: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 </a:t>
            </a:r>
            <a:endParaRPr kumimoji="0" lang="en-US" altLang="ko-KR" sz="2600" b="0" i="0" u="none" strike="noStrike" cap="none" spc="0" normalizeH="0" baseline="0" dirty="0">
              <a:ln>
                <a:noFill/>
              </a:ln>
              <a:solidFill>
                <a:srgbClr val="222222"/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활발하게 활동해온 노련한 팀의 리더 </a:t>
            </a:r>
            <a:r>
              <a:rPr kumimoji="0" lang="ko-KR" altLang="en-US" sz="2600" b="1" i="0" u="none" strike="noStrike" cap="none" spc="0" normalizeH="0" baseline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감성팔이소년</a:t>
            </a:r>
            <a:endParaRPr kumimoji="0" lang="en-US" altLang="ko-KR" sz="26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이성적인 사고와 감성적인 연주가 묘한 감동을 주는 피아니스트 </a:t>
            </a:r>
            <a:r>
              <a:rPr kumimoji="0" lang="ko-KR" altLang="en-US" sz="2600" b="1" i="0" u="none" strike="noStrike" cap="none" spc="0" normalizeH="0" baseline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이석주</a:t>
            </a:r>
            <a:endParaRPr kumimoji="0" lang="en-US" altLang="ko-KR" sz="26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  <a:p>
            <a:pPr marL="0" marR="0" indent="0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6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지치지 않는 열정의 소유자 듬직한 막내 드러머 </a:t>
            </a:r>
            <a:r>
              <a:rPr kumimoji="0" lang="ko-KR" altLang="en-US" sz="26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sym typeface="DIN Condensed Bold"/>
              </a:rPr>
              <a:t>성하</a:t>
            </a: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ko-KR" sz="3600" b="0" i="0" u="none" strike="noStrike" cap="none" spc="0" normalizeH="0" baseline="0" dirty="0">
              <a:ln>
                <a:noFill/>
              </a:ln>
              <a:solidFill>
                <a:srgbClr val="222222"/>
              </a:solidFill>
              <a:effectLst/>
              <a:uFillTx/>
              <a:latin typeface="나눔바른고딕" panose="020B0603020101020101" pitchFamily="50" charset="-127"/>
              <a:ea typeface="나눔바른고딕" panose="020B0603020101020101" pitchFamily="50" charset="-127"/>
              <a:sym typeface="DIN Condensed Bold"/>
            </a:endParaRPr>
          </a:p>
        </p:txBody>
      </p:sp>
      <p:pic>
        <p:nvPicPr>
          <p:cNvPr id="16" name="그림 15" descr="콘서트, 노래하기, 의류, 사람이(가) 표시된 사진&#10;&#10;자동 생성된 설명">
            <a:extLst>
              <a:ext uri="{FF2B5EF4-FFF2-40B4-BE49-F238E27FC236}">
                <a16:creationId xmlns:a16="http://schemas.microsoft.com/office/drawing/2014/main" id="{84632E9D-E1E2-F040-D5D8-2485C96B9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1619557"/>
            <a:ext cx="3600000" cy="3600000"/>
          </a:xfrm>
          <a:prstGeom prst="rect">
            <a:avLst/>
          </a:prstGeom>
        </p:spPr>
      </p:pic>
      <p:pic>
        <p:nvPicPr>
          <p:cNvPr id="18" name="그림 17" descr="콘서트, 악기, 의류, 현악기이(가) 표시된 사진&#10;&#10;자동 생성된 설명">
            <a:extLst>
              <a:ext uri="{FF2B5EF4-FFF2-40B4-BE49-F238E27FC236}">
                <a16:creationId xmlns:a16="http://schemas.microsoft.com/office/drawing/2014/main" id="{60EEAD70-10FC-4F5F-0931-3F0AA38CB8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5429413"/>
            <a:ext cx="3600000" cy="3600000"/>
          </a:xfrm>
          <a:prstGeom prst="rect">
            <a:avLst/>
          </a:prstGeom>
        </p:spPr>
      </p:pic>
      <p:pic>
        <p:nvPicPr>
          <p:cNvPr id="20" name="그림 19" descr="피아노, 콘서트, 뮤지컬 키보드, 전자 악기이(가) 표시된 사진&#10;&#10;자동 생성된 설명">
            <a:extLst>
              <a:ext uri="{FF2B5EF4-FFF2-40B4-BE49-F238E27FC236}">
                <a16:creationId xmlns:a16="http://schemas.microsoft.com/office/drawing/2014/main" id="{13575713-CB2A-CA27-E113-3576B4F7A2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03" y="5429413"/>
            <a:ext cx="3600000" cy="3600000"/>
          </a:xfrm>
          <a:prstGeom prst="rect">
            <a:avLst/>
          </a:prstGeom>
        </p:spPr>
      </p:pic>
      <p:pic>
        <p:nvPicPr>
          <p:cNvPr id="22" name="그림 21" descr="콘서트, 악기, 음악, 타악기이(가) 표시된 사진&#10;&#10;자동 생성된 설명">
            <a:extLst>
              <a:ext uri="{FF2B5EF4-FFF2-40B4-BE49-F238E27FC236}">
                <a16:creationId xmlns:a16="http://schemas.microsoft.com/office/drawing/2014/main" id="{18E9066E-16BC-9869-7699-6D8581453F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056" y="5429413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196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114ED-B1ED-D880-00B2-8785861A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50C11-3492-2193-43D5-AFF963E52643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4000" b="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DIN Condensed Bold"/>
              </a:rPr>
              <a:t>밴드활동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62F58F07-C492-1BED-7777-2854738D4D81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98102EE-E3CA-171C-701D-05BE0862BDB2}"/>
              </a:ext>
            </a:extLst>
          </p:cNvPr>
          <p:cNvSpPr txBox="1"/>
          <p:nvPr/>
        </p:nvSpPr>
        <p:spPr>
          <a:xfrm>
            <a:off x="692150" y="1619557"/>
            <a:ext cx="11620500" cy="7476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2025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MBC M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슈퍼문라이브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출연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밴드’ 단독 공연</a:t>
            </a:r>
            <a:endParaRPr lang="en-US" altLang="ko-KR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TBS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라디오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음악에 진심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남이섬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어쿠스틱 청춘 페스티벌 공연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서천 장항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맥문동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꽃축제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폐막식 공연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‘북한강 페스티벌’ 토요일 밤의 열기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충북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MBC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‘정오의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희망곡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출연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청춘역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페스티벌 출연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문래 ‘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ACOUSTIC MUSIC FESTIVAL’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용’극장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‘사유하는 극장 요즘 것들의 사유’ 협연</a:t>
            </a:r>
          </a:p>
          <a:p>
            <a:pPr marL="457200" indent="-457200" defTabSz="483250">
              <a:lnSpc>
                <a:spcPct val="15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아리랑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TV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Live On’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</a:t>
            </a:r>
          </a:p>
        </p:txBody>
      </p:sp>
      <p:pic>
        <p:nvPicPr>
          <p:cNvPr id="4" name="그림 3" descr="의류, 사람, 인간의 얼굴, 인물사진이(가) 표시된 사진&#10;&#10;자동 생성된 설명">
            <a:extLst>
              <a:ext uri="{FF2B5EF4-FFF2-40B4-BE49-F238E27FC236}">
                <a16:creationId xmlns:a16="http://schemas.microsoft.com/office/drawing/2014/main" id="{1816E06E-CD55-DD3E-28ED-DA91F8336F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835" y="1809750"/>
            <a:ext cx="3301319" cy="4400550"/>
          </a:xfrm>
          <a:prstGeom prst="rect">
            <a:avLst/>
          </a:prstGeom>
          <a:effectLst>
            <a:reflection blurRad="190500" stA="52000" endA="300" endPos="35000" dir="5400000" sy="-100000" algn="bl" rotWithShape="0"/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7740424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E2E16-1D8E-59C9-16C3-2DCCD249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028E29-E654-EAED-C74C-0655870BD456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4000" dirty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앨범</a:t>
            </a:r>
            <a:r>
              <a:rPr kumimoji="0" lang="ko-KR" altLang="en-US" sz="4000" b="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DIN Condensed Bold"/>
              </a:rPr>
              <a:t>활동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4AEBA15-2729-ACA8-F137-96131EAB6D81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004B015-5EDD-9252-D02C-81A0A09B8D18}"/>
              </a:ext>
            </a:extLst>
          </p:cNvPr>
          <p:cNvSpPr txBox="1"/>
          <p:nvPr/>
        </p:nvSpPr>
        <p:spPr>
          <a:xfrm>
            <a:off x="692150" y="1619557"/>
            <a:ext cx="11620500" cy="76108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레드하이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‘바람에게 묻는다’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‘나의 왼손이 너의 오른손을 붙잡고’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벌써 월요일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‘다들 그렇게 살아’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‘커지는 외로움’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‘그저 그런 밤’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싱글 ‘그 봄 위에’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강변가요제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TOP20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‘젊음의 노트’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싱글 ‘표정’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싱글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머리없어도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곰신녀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싱글 ’마늘냄새’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싱글 ’소나기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(Waltz for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소나기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marL="457200" indent="-457200" defTabSz="483250">
              <a:lnSpc>
                <a:spcPct val="12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싱글 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너랑있으면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발매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pic>
        <p:nvPicPr>
          <p:cNvPr id="4" name="그림 3" descr="의류, 사람, 슈트, 신발류이(가) 표시된 사진&#10;&#10;자동 생성된 설명">
            <a:extLst>
              <a:ext uri="{FF2B5EF4-FFF2-40B4-BE49-F238E27FC236}">
                <a16:creationId xmlns:a16="http://schemas.microsoft.com/office/drawing/2014/main" id="{776B3FA2-285E-A67D-BBEB-1831E8A04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2" t="3010" r="30463" b="39911"/>
          <a:stretch/>
        </p:blipFill>
        <p:spPr>
          <a:xfrm>
            <a:off x="9772650" y="3973652"/>
            <a:ext cx="2819400" cy="525670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9319613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08D8-4A80-C45F-B0E7-CD10A438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336C1D-B960-9BEE-71C9-6FCA24EE4829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4000" dirty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수상경력</a:t>
            </a:r>
            <a:endParaRPr kumimoji="0" lang="ko-KR" altLang="en-US" sz="4000" b="0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HY견고딕" panose="02030600000101010101" pitchFamily="18" charset="-127"/>
              <a:ea typeface="HY견고딕" panose="02030600000101010101" pitchFamily="18" charset="-127"/>
              <a:sym typeface="DIN Condensed Bold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3A75B8E8-FCCC-CED6-B87E-BD7B001BCE51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A9BF7E0-5B13-C164-48E2-951C14C33DCD}"/>
              </a:ext>
            </a:extLst>
          </p:cNvPr>
          <p:cNvSpPr txBox="1"/>
          <p:nvPr/>
        </p:nvSpPr>
        <p:spPr>
          <a:xfrm>
            <a:off x="692150" y="1619557"/>
            <a:ext cx="6280150" cy="7476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관악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Be The </a:t>
            </a:r>
            <a:r>
              <a:rPr lang="en-US" altLang="ko-KR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Satr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시즌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 ‘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최우수상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제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올스타 뮤지션 페스티벌 ‘장려상’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나태주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시 창작음악제 ‘금상’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우리말 창작 가요제 ‘인기상’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인천평화창작가요제 ‘대중상’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가수 ‘임창정’ 앨범 발매 기념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커버콘테스트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‘멍청이’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전국 밴드 경연대회 </a:t>
            </a:r>
            <a:endParaRPr lang="en-US" altLang="ko-KR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lvl="3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라이징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스타를 찾아라’ 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강변가요제 </a:t>
            </a:r>
            <a:r>
              <a:rPr lang="ko-KR" altLang="en-US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뉴챌린지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TOP20’</a:t>
            </a:r>
          </a:p>
          <a:p>
            <a:pPr marL="457200" indent="-457200" defTabSz="483250">
              <a:lnSpc>
                <a:spcPct val="11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제</a:t>
            </a:r>
            <a:r>
              <a:rPr lang="en-US" altLang="ko-KR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올스타 뮤지션 페스티벌 ‘최우수상’ </a:t>
            </a:r>
            <a:endParaRPr lang="en-US" altLang="ko-KR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8" name="그림 7" descr="의류, 슈트, 사람, 블레이저이(가) 표시된 사진&#10;&#10;자동 생성된 설명">
            <a:extLst>
              <a:ext uri="{FF2B5EF4-FFF2-40B4-BE49-F238E27FC236}">
                <a16:creationId xmlns:a16="http://schemas.microsoft.com/office/drawing/2014/main" id="{C2B26956-DC0F-640F-CC8F-4EC1DFEE4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11158"/>
          <a:stretch/>
        </p:blipFill>
        <p:spPr>
          <a:xfrm>
            <a:off x="6923226" y="2948582"/>
            <a:ext cx="2780437" cy="613409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그림 10" descr="사람, 의류, 인간의 얼굴, 겉옷이(가) 표시된 사진&#10;&#10;자동 생성된 설명">
            <a:extLst>
              <a:ext uri="{FF2B5EF4-FFF2-40B4-BE49-F238E27FC236}">
                <a16:creationId xmlns:a16="http://schemas.microsoft.com/office/drawing/2014/main" id="{6BB6FAF5-1119-D806-4638-6AB0F38C5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5" t="12302" r="10845"/>
          <a:stretch/>
        </p:blipFill>
        <p:spPr>
          <a:xfrm>
            <a:off x="9703663" y="4205881"/>
            <a:ext cx="2780437" cy="487680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4111553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C3674-DA9A-B911-EDEC-0EDC59B5C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759DA0-20D9-B8BC-1B8A-E4439A296DA1}"/>
              </a:ext>
            </a:extLst>
          </p:cNvPr>
          <p:cNvSpPr txBox="1"/>
          <p:nvPr/>
        </p:nvSpPr>
        <p:spPr>
          <a:xfrm>
            <a:off x="692150" y="174326"/>
            <a:ext cx="2292350" cy="1025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400" rIns="50800" bIns="50800" numCol="1" spcCol="38100" rtlCol="0" anchor="t" anchorCtr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4000" b="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DIN Condensed Bold"/>
              </a:rPr>
              <a:t>SNS</a:t>
            </a:r>
            <a:endParaRPr kumimoji="0" lang="ko-KR" altLang="en-US" sz="4000" b="0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HY견고딕" panose="02030600000101010101" pitchFamily="18" charset="-127"/>
              <a:ea typeface="HY견고딕" panose="02030600000101010101" pitchFamily="18" charset="-127"/>
              <a:sym typeface="DIN Condensed Bold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927FAC99-E9DF-3BA9-8476-CE4F0424B414}"/>
              </a:ext>
            </a:extLst>
          </p:cNvPr>
          <p:cNvCxnSpPr/>
          <p:nvPr/>
        </p:nvCxnSpPr>
        <p:spPr>
          <a:xfrm>
            <a:off x="692150" y="1409700"/>
            <a:ext cx="11620500" cy="0"/>
          </a:xfrm>
          <a:prstGeom prst="line">
            <a:avLst/>
          </a:prstGeom>
          <a:noFill/>
          <a:ln w="34925" cap="flat">
            <a:solidFill>
              <a:schemeClr val="accent2">
                <a:lumMod val="75000"/>
                <a:alpha val="37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8E82CE5-A08C-18EA-0B27-102A2BC49150}"/>
              </a:ext>
            </a:extLst>
          </p:cNvPr>
          <p:cNvSpPr txBox="1"/>
          <p:nvPr/>
        </p:nvSpPr>
        <p:spPr>
          <a:xfrm>
            <a:off x="692150" y="1619557"/>
            <a:ext cx="5175250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457200" indent="-457200"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ko-KR" altLang="en-US" sz="2800" b="1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</a:t>
            </a:r>
            <a:r>
              <a:rPr lang="en-US" altLang="ko-KR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Instagram</a:t>
            </a:r>
            <a:r>
              <a:rPr lang="en-US" altLang="ko-KR" sz="28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@scarletkim_band_official</a:t>
            </a:r>
          </a:p>
          <a:p>
            <a:pPr marL="457200" indent="-457200"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endParaRPr lang="en-US" altLang="ko-KR" sz="2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sz="2800" dirty="0">
                <a:latin typeface="나눔바른고딕" panose="020B0603020101020101" pitchFamily="50" charset="-127"/>
                <a:ea typeface="나눔바른고딕" panose="020B0603020101020101" pitchFamily="50" charset="-127"/>
                <a:hlinkClick r:id="rId2"/>
              </a:rPr>
              <a:t>https://www.instagram.com/scarletkim_band_official/</a:t>
            </a:r>
            <a:r>
              <a:rPr lang="en-US" altLang="ko-KR" sz="28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  <a:p>
            <a:pPr marL="457200" indent="-457200"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endParaRPr lang="en-US" altLang="ko-KR" sz="2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ko-KR" altLang="en-US" sz="2800" b="1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스칼렛킴</a:t>
            </a:r>
            <a:r>
              <a:rPr lang="ko-KR" altLang="en-US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밴드 </a:t>
            </a:r>
            <a:r>
              <a:rPr lang="en-US" altLang="ko-KR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YouTube</a:t>
            </a:r>
          </a:p>
          <a:p>
            <a:pPr marL="457200" indent="-457200"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buFont typeface="Wingdings" panose="05000000000000000000" pitchFamily="2" charset="2"/>
              <a:buChar char="Ø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endParaRPr lang="en-US" altLang="ko-KR" sz="2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483250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04999"/>
              <a:defRPr sz="2904" cap="none" spc="0">
                <a:latin typeface="DIN Condensed Bold"/>
                <a:ea typeface="DIN Condensed Bold"/>
                <a:cs typeface="DIN Condensed Bold"/>
                <a:sym typeface="DIN Condensed Bold"/>
              </a:defRPr>
            </a:pPr>
            <a:r>
              <a:rPr lang="en-US" altLang="ko-KR" sz="2800" dirty="0">
                <a:latin typeface="나눔바른고딕" panose="020B0603020101020101" pitchFamily="50" charset="-127"/>
                <a:ea typeface="나눔바른고딕" panose="020B0603020101020101" pitchFamily="50" charset="-127"/>
                <a:hlinkClick r:id="rId3"/>
              </a:rPr>
              <a:t>https://www.youtube.com/@scarletkim6343/</a:t>
            </a:r>
            <a:r>
              <a:rPr lang="en-US" altLang="ko-KR" sz="28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  <p:pic>
        <p:nvPicPr>
          <p:cNvPr id="4" name="그림 3" descr="의류, 사람, 인간의 얼굴, 선글라스이(가) 표시된 사진&#10;&#10;자동 생성된 설명">
            <a:extLst>
              <a:ext uri="{FF2B5EF4-FFF2-40B4-BE49-F238E27FC236}">
                <a16:creationId xmlns:a16="http://schemas.microsoft.com/office/drawing/2014/main" id="{21828C30-191B-BAC1-A9AD-0F62C24887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4" r="3189"/>
          <a:stretch/>
        </p:blipFill>
        <p:spPr>
          <a:xfrm>
            <a:off x="6235700" y="1894538"/>
            <a:ext cx="6076950" cy="732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9979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DBCB2-3329-7D69-67AF-41178367C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스밴 프로필1.jpeg" descr="스밴 프로필1.jpeg">
            <a:extLst>
              <a:ext uri="{FF2B5EF4-FFF2-40B4-BE49-F238E27FC236}">
                <a16:creationId xmlns:a16="http://schemas.microsoft.com/office/drawing/2014/main" id="{A3E9B75C-1A28-E3C1-C447-ACB2E9BB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84" y="567963"/>
            <a:ext cx="11490232" cy="86176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45965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5EC34-2F07-95D9-2D97-8D9EE237A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악기, 의류, 기타, 음악이(가) 표시된 사진&#10;&#10;자동 생성된 설명">
            <a:extLst>
              <a:ext uri="{FF2B5EF4-FFF2-40B4-BE49-F238E27FC236}">
                <a16:creationId xmlns:a16="http://schemas.microsoft.com/office/drawing/2014/main" id="{B06A8A22-31C0-04D4-4458-1037828B32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r="3320"/>
          <a:stretch/>
        </p:blipFill>
        <p:spPr>
          <a:xfrm>
            <a:off x="361950" y="748540"/>
            <a:ext cx="12211050" cy="8675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C7F602-2F45-C9BD-10E1-E0D608011F7A}"/>
              </a:ext>
            </a:extLst>
          </p:cNvPr>
          <p:cNvSpPr txBox="1"/>
          <p:nvPr/>
        </p:nvSpPr>
        <p:spPr>
          <a:xfrm>
            <a:off x="9906000" y="-92716"/>
            <a:ext cx="592455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800" b="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DIN Condensed Bold"/>
              </a:rPr>
              <a:t>감사합니다 </a:t>
            </a:r>
            <a:r>
              <a:rPr kumimoji="0" lang="en-US" altLang="ko-KR" sz="2800" b="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DIN Condensed Bold"/>
              </a:rPr>
              <a:t>:</a:t>
            </a:r>
            <a:r>
              <a:rPr lang="en-US" altLang="ko-KR" sz="2800" dirty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-D</a:t>
            </a:r>
            <a:endParaRPr kumimoji="0" lang="ko-KR" altLang="en-US" sz="2800" b="0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HY견고딕" panose="02030600000101010101" pitchFamily="18" charset="-127"/>
              <a:ea typeface="HY견고딕" panose="02030600000101010101" pitchFamily="18" charset="-127"/>
              <a:sym typeface="D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16524557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222222"/>
      </a:lt1>
      <a:dk2>
        <a:srgbClr val="A7A7A7"/>
      </a:dk2>
      <a:lt2>
        <a:srgbClr val="535353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878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DIN Condensed Bold"/>
            <a:ea typeface="DIN Condensed Bold"/>
            <a:cs typeface="DIN Condensed Bold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DIN Condensed Bold"/>
            <a:ea typeface="DIN Condensed Bold"/>
            <a:cs typeface="DIN Condensed Bold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878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DIN Condensed Bold"/>
            <a:ea typeface="DIN Condensed Bold"/>
            <a:cs typeface="DIN Condensed Bold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DIN Condensed Bold"/>
            <a:ea typeface="DIN Condensed Bold"/>
            <a:cs typeface="DIN Condensed Bold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Microsoft Office PowerPoint</Application>
  <PresentationFormat>사용자 지정</PresentationFormat>
  <Paragraphs>65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8" baseType="lpstr">
      <vt:lpstr>Avenir Next Medium</vt:lpstr>
      <vt:lpstr>Avenir Next Regular</vt:lpstr>
      <vt:lpstr>DIN Alternate Bold</vt:lpstr>
      <vt:lpstr>DIN Condensed Bold</vt:lpstr>
      <vt:lpstr>Helvetica Neue</vt:lpstr>
      <vt:lpstr>HY견고딕</vt:lpstr>
      <vt:lpstr>나눔바른고딕</vt:lpstr>
      <vt:lpstr>Wingdings</vt:lpstr>
      <vt:lpstr>New_Template7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김혜리</cp:lastModifiedBy>
  <cp:revision>1</cp:revision>
  <dcterms:modified xsi:type="dcterms:W3CDTF">2025-02-01T10:04:31Z</dcterms:modified>
</cp:coreProperties>
</file>